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4" r:id="rId2"/>
    <p:sldId id="257" r:id="rId3"/>
    <p:sldId id="258" r:id="rId4"/>
    <p:sldId id="322" r:id="rId5"/>
    <p:sldId id="328" r:id="rId6"/>
    <p:sldId id="284" r:id="rId7"/>
    <p:sldId id="256" r:id="rId8"/>
    <p:sldId id="336" r:id="rId9"/>
    <p:sldId id="347" r:id="rId10"/>
    <p:sldId id="348" r:id="rId11"/>
    <p:sldId id="346" r:id="rId12"/>
    <p:sldId id="325" r:id="rId13"/>
    <p:sldId id="341" r:id="rId14"/>
    <p:sldId id="344" r:id="rId15"/>
    <p:sldId id="342" r:id="rId16"/>
    <p:sldId id="345" r:id="rId17"/>
    <p:sldId id="343" r:id="rId18"/>
    <p:sldId id="337" r:id="rId19"/>
    <p:sldId id="330" r:id="rId20"/>
    <p:sldId id="331" r:id="rId21"/>
    <p:sldId id="332" r:id="rId22"/>
    <p:sldId id="333" r:id="rId23"/>
    <p:sldId id="334" r:id="rId24"/>
    <p:sldId id="335" r:id="rId25"/>
    <p:sldId id="338" r:id="rId26"/>
    <p:sldId id="329" r:id="rId27"/>
    <p:sldId id="340" r:id="rId28"/>
    <p:sldId id="273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E07B7B"/>
    <a:srgbClr val="595959"/>
    <a:srgbClr val="C14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6" autoAdjust="0"/>
    <p:restoredTop sz="95407" autoAdjust="0"/>
  </p:normalViewPr>
  <p:slideViewPr>
    <p:cSldViewPr>
      <p:cViewPr varScale="1">
        <p:scale>
          <a:sx n="53" d="100"/>
          <a:sy n="53" d="100"/>
        </p:scale>
        <p:origin x="138" y="18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CA618-15B4-4D4E-B9A2-E8133A7D19B1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8FD36-7568-46EF-AD2B-ADE6E19683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543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809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950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7272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93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52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시연에 앞서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374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시연에 앞서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850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시연에 앞서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642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시연에 앞서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677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시연에 앞서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316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시연에 앞서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555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55.png"/><Relationship Id="rId5" Type="http://schemas.openxmlformats.org/officeDocument/2006/relationships/image" Target="../media/image40.pn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8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5.png"/><Relationship Id="rId9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5.png"/><Relationship Id="rId9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3570" y="655893"/>
            <a:ext cx="3180952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2021 / 11 / 22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0199" y="3162300"/>
            <a:ext cx="14455243" cy="59196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팀프로젝트</a:t>
            </a:r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1</a:t>
            </a:r>
          </a:p>
          <a:p>
            <a:pPr algn="just"/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7</a:t>
            </a:r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 최종보고서 발표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6185" y="8074965"/>
            <a:ext cx="8141216" cy="12595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칵테일 정보 공유 커뮤니티</a:t>
            </a:r>
            <a:endParaRPr lang="en-US" dirty="0">
              <a:solidFill>
                <a:srgbClr val="C140F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팀프로젝트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42390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7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 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(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방구석낭만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)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+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B4E37EE-C0EF-4258-86B9-5EBB4725D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827" y="7501841"/>
            <a:ext cx="2837775" cy="22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4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제안 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69173" y="746732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제안 기능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54519" y="1800829"/>
            <a:ext cx="8928290" cy="59196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기능 요약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C14669-18CB-4E4A-8754-AC4DC96A822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51800" y="2911149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8D6516-DE68-4AA3-A522-EBABE9EFF5A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2911149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81EC29-31A7-4D0F-AB45-1A4A7FFEE097}"/>
              </a:ext>
            </a:extLst>
          </p:cNvPr>
          <p:cNvSpPr txBox="1"/>
          <p:nvPr/>
        </p:nvSpPr>
        <p:spPr>
          <a:xfrm>
            <a:off x="4717515" y="7876282"/>
            <a:ext cx="22685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게시판 기능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게시글 작성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관리 기능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댓글 작성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관리 기능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추천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즐겨찾기 기능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34ECE2C-E3FF-4EA6-A1DA-48522F0FD25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200" y="2911149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87F20D-CC62-45D6-8B2A-B042F5085207}"/>
              </a:ext>
            </a:extLst>
          </p:cNvPr>
          <p:cNvSpPr txBox="1"/>
          <p:nvPr/>
        </p:nvSpPr>
        <p:spPr>
          <a:xfrm>
            <a:off x="10927401" y="7999392"/>
            <a:ext cx="26035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회원정보 표시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관리 기능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 작성 게시글 내역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즐겨찾기한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레시피 조회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944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제안 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70"/>
            <a:ext cx="10657143" cy="10477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제안 기능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3961896" cy="6446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데이터베이스 구현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2D65F9-F649-41D5-9508-A84A62BC7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660450"/>
            <a:ext cx="5325218" cy="6230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5D3091-FB8E-4B90-A3B4-A3B47EE1F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4276671"/>
            <a:ext cx="4277322" cy="4620270"/>
          </a:xfrm>
          <a:prstGeom prst="rect">
            <a:avLst/>
          </a:prstGeom>
        </p:spPr>
      </p:pic>
      <p:pic>
        <p:nvPicPr>
          <p:cNvPr id="1026" name="Picture 2" descr="upload.wikimedia.org/wikipedia/commons/thumb/b/...">
            <a:extLst>
              <a:ext uri="{FF2B5EF4-FFF2-40B4-BE49-F238E27FC236}">
                <a16:creationId xmlns:a16="http://schemas.microsoft.com/office/drawing/2014/main" id="{EBF8A919-99E8-4673-A87C-D6E6A0E69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824" y="2459703"/>
            <a:ext cx="3646074" cy="125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678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자료구조 활용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자료구조 활용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746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13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자료구조 활용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자료구조 활용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List &amp; </a:t>
            </a:r>
            <a:r>
              <a:rPr lang="en-US" altLang="ko-KR" sz="36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ArrayList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30EDE4-DCF7-4508-8600-09A6F4136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742152"/>
            <a:ext cx="3240000" cy="501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689AA67-F556-450F-83A3-7608D9987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342329"/>
            <a:ext cx="3240000" cy="510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E63A30D-3DE8-4D7F-A080-AC703D627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4951790"/>
            <a:ext cx="3240000" cy="5184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7A27BD9-2B5F-480E-ABED-42DC70A27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5569049"/>
            <a:ext cx="3240000" cy="501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96" name="그림 995">
            <a:extLst>
              <a:ext uri="{FF2B5EF4-FFF2-40B4-BE49-F238E27FC236}">
                <a16:creationId xmlns:a16="http://schemas.microsoft.com/office/drawing/2014/main" id="{C381E113-1939-4300-9F25-D67F112E5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6169228"/>
            <a:ext cx="3240000" cy="993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99" name="TextBox 998">
            <a:extLst>
              <a:ext uri="{FF2B5EF4-FFF2-40B4-BE49-F238E27FC236}">
                <a16:creationId xmlns:a16="http://schemas.microsoft.com/office/drawing/2014/main" id="{9F4CD2C8-F4AD-4E44-AFBF-CDC6A20D7B90}"/>
              </a:ext>
            </a:extLst>
          </p:cNvPr>
          <p:cNvSpPr txBox="1"/>
          <p:nvPr/>
        </p:nvSpPr>
        <p:spPr>
          <a:xfrm>
            <a:off x="936461" y="7358834"/>
            <a:ext cx="3957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List &amp; </a:t>
            </a:r>
            <a:r>
              <a:rPr lang="en-US" altLang="ko-KR" sz="1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ArrayList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활용하여 개발된 기능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D376F2-7487-4820-AD08-4E4534936F37}"/>
              </a:ext>
            </a:extLst>
          </p:cNvPr>
          <p:cNvSpPr txBox="1"/>
          <p:nvPr/>
        </p:nvSpPr>
        <p:spPr>
          <a:xfrm>
            <a:off x="7710376" y="3702019"/>
            <a:ext cx="2202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/>
              <a:t>ArrayList</a:t>
            </a:r>
            <a:r>
              <a:rPr lang="en-US" altLang="ko-KR" b="1" dirty="0"/>
              <a:t>&lt;Recipe&gt;</a:t>
            </a:r>
          </a:p>
          <a:p>
            <a:pPr algn="ctr"/>
            <a:r>
              <a:rPr lang="ko-KR" altLang="en-US" sz="1400" dirty="0"/>
              <a:t>레시피들을 저장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19EB8F-E06A-42F7-942C-3E067E3CE46A}"/>
              </a:ext>
            </a:extLst>
          </p:cNvPr>
          <p:cNvSpPr txBox="1"/>
          <p:nvPr/>
        </p:nvSpPr>
        <p:spPr>
          <a:xfrm>
            <a:off x="7112770" y="7176224"/>
            <a:ext cx="332988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/>
              <a:t>RecyclerView</a:t>
            </a:r>
            <a:endParaRPr lang="en-US" altLang="ko-KR" b="1" dirty="0"/>
          </a:p>
          <a:p>
            <a:pPr algn="ctr"/>
            <a:r>
              <a:rPr lang="en-US" altLang="ko-KR" sz="1400" dirty="0"/>
              <a:t>Adapter</a:t>
            </a:r>
            <a:r>
              <a:rPr lang="ko-KR" altLang="en-US" sz="1400" dirty="0"/>
              <a:t>로부터 제공받은 </a:t>
            </a:r>
            <a:r>
              <a:rPr lang="en-US" altLang="ko-KR" sz="1400" dirty="0" err="1"/>
              <a:t>ViewHolder</a:t>
            </a:r>
            <a:r>
              <a:rPr lang="ko-KR" altLang="en-US" sz="1400" dirty="0"/>
              <a:t>를</a:t>
            </a:r>
            <a:endParaRPr lang="en-US" altLang="ko-KR" sz="1400" dirty="0"/>
          </a:p>
          <a:p>
            <a:pPr algn="ctr"/>
            <a:r>
              <a:rPr lang="ko-KR" altLang="en-US" sz="1400" dirty="0"/>
              <a:t>화면상에 </a:t>
            </a:r>
            <a:r>
              <a:rPr lang="en-US" altLang="ko-KR" sz="1400" dirty="0" err="1"/>
              <a:t>ScrollView</a:t>
            </a:r>
            <a:r>
              <a:rPr lang="ko-KR" altLang="en-US" sz="1400" dirty="0"/>
              <a:t>처럼 출력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5975A6-A3F8-48E3-BB1D-532BEC1021E3}"/>
              </a:ext>
            </a:extLst>
          </p:cNvPr>
          <p:cNvSpPr txBox="1"/>
          <p:nvPr/>
        </p:nvSpPr>
        <p:spPr>
          <a:xfrm>
            <a:off x="6677546" y="5265591"/>
            <a:ext cx="42386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Adapter</a:t>
            </a:r>
          </a:p>
          <a:p>
            <a:pPr algn="ctr"/>
            <a:r>
              <a:rPr lang="ko-KR" altLang="en-US" sz="1400" dirty="0"/>
              <a:t>연결된 리스트를 </a:t>
            </a:r>
            <a:r>
              <a:rPr lang="en-US" altLang="ko-KR" sz="1400" dirty="0" err="1"/>
              <a:t>RecyclerView</a:t>
            </a:r>
            <a:r>
              <a:rPr lang="ko-KR" altLang="en-US" sz="1400" dirty="0"/>
              <a:t>에 표현할 수 있도록</a:t>
            </a:r>
            <a:endParaRPr lang="en-US" altLang="ko-KR" sz="1400" dirty="0"/>
          </a:p>
          <a:p>
            <a:pPr algn="ctr"/>
            <a:r>
              <a:rPr lang="en-US" altLang="ko-KR" sz="1400" dirty="0" err="1"/>
              <a:t>ViewHolder</a:t>
            </a:r>
            <a:r>
              <a:rPr lang="ko-KR" altLang="en-US" sz="1400" dirty="0"/>
              <a:t>형태로 가공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BEE7C2E-B61A-4F9C-AB04-E737C8307AE3}"/>
              </a:ext>
            </a:extLst>
          </p:cNvPr>
          <p:cNvCxnSpPr/>
          <p:nvPr/>
        </p:nvCxnSpPr>
        <p:spPr>
          <a:xfrm>
            <a:off x="8777708" y="6262483"/>
            <a:ext cx="1" cy="471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CDF889DA-389B-4311-8B5B-D015AD550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8126" y="3351684"/>
            <a:ext cx="4039164" cy="2953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6E5147A-8623-4B8B-9348-C91013FC3E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806" y="4855742"/>
            <a:ext cx="6192114" cy="285790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27499A3-7CB6-4E8B-8B56-6792E568F5C5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8811864" y="4286794"/>
            <a:ext cx="0" cy="486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7BD1433B-FC52-491C-A5EB-BA76D9AB9F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4200" y="6867264"/>
            <a:ext cx="3982006" cy="295316"/>
          </a:xfrm>
          <a:prstGeom prst="rect">
            <a:avLst/>
          </a:prstGeom>
        </p:spPr>
      </p:pic>
      <p:pic>
        <p:nvPicPr>
          <p:cNvPr id="1003" name="그림 1002">
            <a:extLst>
              <a:ext uri="{FF2B5EF4-FFF2-40B4-BE49-F238E27FC236}">
                <a16:creationId xmlns:a16="http://schemas.microsoft.com/office/drawing/2014/main" id="{0127C24B-94B0-4B63-9B8D-CC7235B1C6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54173" y="2889316"/>
            <a:ext cx="3207540" cy="514739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05" name="연결선: 꺾임 1004">
            <a:extLst>
              <a:ext uri="{FF2B5EF4-FFF2-40B4-BE49-F238E27FC236}">
                <a16:creationId xmlns:a16="http://schemas.microsoft.com/office/drawing/2014/main" id="{DEF3E5A0-72B6-4251-B444-9E942CAC52F4}"/>
              </a:ext>
            </a:extLst>
          </p:cNvPr>
          <p:cNvCxnSpPr>
            <a:stCxn id="43" idx="2"/>
            <a:endCxn id="1003" idx="2"/>
          </p:cNvCxnSpPr>
          <p:nvPr/>
        </p:nvCxnSpPr>
        <p:spPr>
          <a:xfrm rot="16200000" flipH="1">
            <a:off x="11687695" y="5066461"/>
            <a:ext cx="60267" cy="5880230"/>
          </a:xfrm>
          <a:prstGeom prst="bentConnector3">
            <a:avLst>
              <a:gd name="adj1" fmla="val 10163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7" name="직사각형 1006">
            <a:extLst>
              <a:ext uri="{FF2B5EF4-FFF2-40B4-BE49-F238E27FC236}">
                <a16:creationId xmlns:a16="http://schemas.microsoft.com/office/drawing/2014/main" id="{A25A393E-68AC-4095-A45E-60C2C5F57CBD}"/>
              </a:ext>
            </a:extLst>
          </p:cNvPr>
          <p:cNvSpPr/>
          <p:nvPr/>
        </p:nvSpPr>
        <p:spPr>
          <a:xfrm>
            <a:off x="13088325" y="3372393"/>
            <a:ext cx="3111930" cy="4573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0" name="TextBox 1009">
            <a:extLst>
              <a:ext uri="{FF2B5EF4-FFF2-40B4-BE49-F238E27FC236}">
                <a16:creationId xmlns:a16="http://schemas.microsoft.com/office/drawing/2014/main" id="{2ECAA124-3C9C-426D-B2C0-15059ED485A9}"/>
              </a:ext>
            </a:extLst>
          </p:cNvPr>
          <p:cNvSpPr txBox="1"/>
          <p:nvPr/>
        </p:nvSpPr>
        <p:spPr>
          <a:xfrm>
            <a:off x="11519434" y="3117069"/>
            <a:ext cx="1568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 dirty="0" err="1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RecyclerView</a:t>
            </a:r>
            <a:endParaRPr lang="ko-KR" altLang="en-US" sz="1600" b="1" dirty="0">
              <a:solidFill>
                <a:srgbClr val="FF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391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자료구조 활용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List &amp; </a:t>
            </a:r>
            <a:r>
              <a:rPr lang="en-US" altLang="ko-KR" sz="36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ArrayList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FBB7DEB-4729-4182-8B48-07D86BE36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103" y="3915932"/>
            <a:ext cx="5553850" cy="26292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6EACEA-4191-4A1D-98F8-4D2D462A3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4283430"/>
            <a:ext cx="7306695" cy="2067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5D5E6E-C19A-4980-A31A-3D3756BD9E97}"/>
              </a:ext>
            </a:extLst>
          </p:cNvPr>
          <p:cNvSpPr txBox="1"/>
          <p:nvPr/>
        </p:nvSpPr>
        <p:spPr>
          <a:xfrm>
            <a:off x="5638800" y="7252394"/>
            <a:ext cx="5290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여러 개가 될 수 있는 재료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장비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태그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댓글 등의 객체는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List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통해 저장하였습니다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sp>
        <p:nvSpPr>
          <p:cNvPr id="34" name="Object 16">
            <a:extLst>
              <a:ext uri="{FF2B5EF4-FFF2-40B4-BE49-F238E27FC236}">
                <a16:creationId xmlns:a16="http://schemas.microsoft.com/office/drawing/2014/main" id="{E0A7EE01-A138-4243-8268-BCE0F5045BBF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자료구조 활용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179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자료구조 활용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60517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HashMap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C5FF43-50C9-4658-BFC8-91199B18B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362915"/>
            <a:ext cx="3240000" cy="5184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56F0FEA-CEE5-49AC-B00C-AF2A1860C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024960"/>
            <a:ext cx="3240000" cy="510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5B00981-AFF3-44F7-8577-CA179BE5E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4636164"/>
            <a:ext cx="3240000" cy="518400"/>
          </a:xfrm>
          <a:prstGeom prst="rect">
            <a:avLst/>
          </a:prstGeom>
        </p:spPr>
      </p:pic>
      <p:pic>
        <p:nvPicPr>
          <p:cNvPr id="992" name="그림 991">
            <a:extLst>
              <a:ext uri="{FF2B5EF4-FFF2-40B4-BE49-F238E27FC236}">
                <a16:creationId xmlns:a16="http://schemas.microsoft.com/office/drawing/2014/main" id="{35B2851D-0DF7-437D-90C7-FAC091F76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5335009"/>
            <a:ext cx="3240000" cy="5228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94" name="그림 993">
            <a:extLst>
              <a:ext uri="{FF2B5EF4-FFF2-40B4-BE49-F238E27FC236}">
                <a16:creationId xmlns:a16="http://schemas.microsoft.com/office/drawing/2014/main" id="{896BF990-4605-4283-B4F2-B9F9E34E25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582" y="5988145"/>
            <a:ext cx="3240000" cy="605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98" name="그림 997">
            <a:extLst>
              <a:ext uri="{FF2B5EF4-FFF2-40B4-BE49-F238E27FC236}">
                <a16:creationId xmlns:a16="http://schemas.microsoft.com/office/drawing/2014/main" id="{DE32EDEF-E62F-436C-816A-841AD785C7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" y="6759305"/>
            <a:ext cx="3240000" cy="515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C7B3B9-EEEA-41DE-AE0E-DC18103D9776}"/>
              </a:ext>
            </a:extLst>
          </p:cNvPr>
          <p:cNvSpPr txBox="1"/>
          <p:nvPr/>
        </p:nvSpPr>
        <p:spPr>
          <a:xfrm>
            <a:off x="6381230" y="3795818"/>
            <a:ext cx="5292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Firebase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Key-Value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형태로 데이터를 저장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업데이트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84AD42-310F-4213-AB02-3EAED32C4C71}"/>
              </a:ext>
            </a:extLst>
          </p:cNvPr>
          <p:cNvSpPr txBox="1"/>
          <p:nvPr/>
        </p:nvSpPr>
        <p:spPr>
          <a:xfrm>
            <a:off x="1162298" y="7483996"/>
            <a:ext cx="3353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HashMap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활용하여 개발된 기능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F1122F8-6276-4F6C-AAE5-5406DC729F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1230" y="4464588"/>
            <a:ext cx="7838327" cy="15166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5A09F89-A815-4643-BE7A-BB7172996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4653" y="6484207"/>
            <a:ext cx="3791479" cy="80021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5764B34-CFD4-4AC3-988B-C81D45694B5E}"/>
              </a:ext>
            </a:extLst>
          </p:cNvPr>
          <p:cNvCxnSpPr>
            <a:stCxn id="19" idx="2"/>
            <a:endCxn id="23" idx="0"/>
          </p:cNvCxnSpPr>
          <p:nvPr/>
        </p:nvCxnSpPr>
        <p:spPr>
          <a:xfrm flipH="1">
            <a:off x="10300393" y="5981238"/>
            <a:ext cx="1" cy="50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bject 16">
            <a:extLst>
              <a:ext uri="{FF2B5EF4-FFF2-40B4-BE49-F238E27FC236}">
                <a16:creationId xmlns:a16="http://schemas.microsoft.com/office/drawing/2014/main" id="{FBDD8C16-D6C7-4B22-86D4-C3413CD7D032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자료구조 활용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715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자료구조 활용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60517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HashMap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251166-8358-460F-9D63-26B1277EBA8A}"/>
              </a:ext>
            </a:extLst>
          </p:cNvPr>
          <p:cNvSpPr txBox="1"/>
          <p:nvPr/>
        </p:nvSpPr>
        <p:spPr>
          <a:xfrm>
            <a:off x="5009434" y="3512038"/>
            <a:ext cx="73994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게시판에서 게시글을 클릭 시 해당 게시글의 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ID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다음 화면에 전송 해야 하는데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해당 게시글의 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ID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찾기 위해 </a:t>
            </a:r>
            <a:r>
              <a:rPr lang="en-US" altLang="ko-KR" sz="1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ArrayList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전체를 탐색하지 않고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게시글의 객체를 통해 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ID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바로 찾을 수 있도록 함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EC5F2B-E856-4BF2-90B5-301E4C565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4561153"/>
            <a:ext cx="3896269" cy="3048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4635C5-71F2-4214-8791-6ACEF534B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6210300"/>
            <a:ext cx="6087325" cy="10860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235316-562E-43DC-91D7-AF2278CCB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890" y="5143500"/>
            <a:ext cx="4629796" cy="790685"/>
          </a:xfrm>
          <a:prstGeom prst="rect">
            <a:avLst/>
          </a:prstGeom>
        </p:spPr>
      </p:pic>
      <p:sp>
        <p:nvSpPr>
          <p:cNvPr id="29" name="Object 16">
            <a:extLst>
              <a:ext uri="{FF2B5EF4-FFF2-40B4-BE49-F238E27FC236}">
                <a16:creationId xmlns:a16="http://schemas.microsoft.com/office/drawing/2014/main" id="{C9BBB62F-D4EB-4F0D-8C6B-3A0EF95CA92D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자료구조 활용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188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17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자료구조 활용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정렬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97637F5-D3F8-4496-814E-A6DA17DBE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594" y="3825754"/>
            <a:ext cx="3240000" cy="501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93D018-CCE5-4C56-B1A7-8ABC0B9D6C5A}"/>
              </a:ext>
            </a:extLst>
          </p:cNvPr>
          <p:cNvSpPr txBox="1"/>
          <p:nvPr/>
        </p:nvSpPr>
        <p:spPr>
          <a:xfrm>
            <a:off x="2209800" y="3357061"/>
            <a:ext cx="1995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Collections.sort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()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4F99EA6-2DED-42A5-ADCD-5A5F89143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4550608"/>
            <a:ext cx="5706271" cy="28388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258017-8B73-410A-A775-DEA3B36A5F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600" y="2882913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Object 16">
            <a:extLst>
              <a:ext uri="{FF2B5EF4-FFF2-40B4-BE49-F238E27FC236}">
                <a16:creationId xmlns:a16="http://schemas.microsoft.com/office/drawing/2014/main" id="{BA037919-AF42-4BC5-BBAE-EF43A93DEA0E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자료구조 활용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622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34050" y="2071360"/>
            <a:ext cx="306599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앱 사용법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18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앱 사용법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332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앱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로그인 및 회원가입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앱 사용법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4FE86-E85F-4BF6-A95E-112987BC9B8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2104" y="3190354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989CE78-DFB6-4D67-8815-F90C28435C49}"/>
              </a:ext>
            </a:extLst>
          </p:cNvPr>
          <p:cNvSpPr/>
          <p:nvPr/>
        </p:nvSpPr>
        <p:spPr>
          <a:xfrm>
            <a:off x="1897704" y="5287504"/>
            <a:ext cx="1819015" cy="11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98171B-71B4-49E8-A34D-5884E0D42B49}"/>
              </a:ext>
            </a:extLst>
          </p:cNvPr>
          <p:cNvSpPr/>
          <p:nvPr/>
        </p:nvSpPr>
        <p:spPr>
          <a:xfrm>
            <a:off x="1653457" y="5246473"/>
            <a:ext cx="164572" cy="1645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7C8C84-A849-441E-93FB-D10EC9141CAE}"/>
              </a:ext>
            </a:extLst>
          </p:cNvPr>
          <p:cNvSpPr/>
          <p:nvPr/>
        </p:nvSpPr>
        <p:spPr>
          <a:xfrm>
            <a:off x="3032722" y="6505177"/>
            <a:ext cx="683997" cy="306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ADADD35-02DD-42ED-B31E-06E3BF1771DA}"/>
              </a:ext>
            </a:extLst>
          </p:cNvPr>
          <p:cNvSpPr/>
          <p:nvPr/>
        </p:nvSpPr>
        <p:spPr>
          <a:xfrm>
            <a:off x="2807732" y="6493768"/>
            <a:ext cx="164572" cy="1645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9E02AE-095A-4AF9-B280-6AE3C565D2A5}"/>
              </a:ext>
            </a:extLst>
          </p:cNvPr>
          <p:cNvSpPr/>
          <p:nvPr/>
        </p:nvSpPr>
        <p:spPr>
          <a:xfrm>
            <a:off x="1915289" y="6493768"/>
            <a:ext cx="683997" cy="30632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C697DB6-CF1F-4C03-BAAC-2F434F3C7966}"/>
              </a:ext>
            </a:extLst>
          </p:cNvPr>
          <p:cNvCxnSpPr>
            <a:stCxn id="22" idx="2"/>
            <a:endCxn id="7" idx="2"/>
          </p:cNvCxnSpPr>
          <p:nvPr/>
        </p:nvCxnSpPr>
        <p:spPr>
          <a:xfrm rot="16200000" flipH="1">
            <a:off x="4205578" y="4851805"/>
            <a:ext cx="1058535" cy="4955114"/>
          </a:xfrm>
          <a:prstGeom prst="bentConnector3">
            <a:avLst>
              <a:gd name="adj1" fmla="val 1822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0" name="그룹 999">
            <a:extLst>
              <a:ext uri="{FF2B5EF4-FFF2-40B4-BE49-F238E27FC236}">
                <a16:creationId xmlns:a16="http://schemas.microsoft.com/office/drawing/2014/main" id="{81829DBB-4BB2-4D1B-91CC-3E6C7CF8BC7C}"/>
              </a:ext>
            </a:extLst>
          </p:cNvPr>
          <p:cNvGrpSpPr/>
          <p:nvPr/>
        </p:nvGrpSpPr>
        <p:grpSpPr>
          <a:xfrm>
            <a:off x="5772402" y="3150748"/>
            <a:ext cx="4591302" cy="4707882"/>
            <a:chOff x="4837436" y="3235344"/>
            <a:chExt cx="4591302" cy="47078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C8F7F2-E340-4B66-A2F5-210763F59EA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7436" y="3263226"/>
              <a:ext cx="2880000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6DE83A4-657D-43AE-91EB-5F89BC955B35}"/>
                </a:ext>
              </a:extLst>
            </p:cNvPr>
            <p:cNvSpPr/>
            <p:nvPr/>
          </p:nvSpPr>
          <p:spPr>
            <a:xfrm>
              <a:off x="5096337" y="4914900"/>
              <a:ext cx="2362200" cy="25310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799594B-DB2B-4E5A-9BDE-D9C99E94DB16}"/>
                </a:ext>
              </a:extLst>
            </p:cNvPr>
            <p:cNvSpPr/>
            <p:nvPr/>
          </p:nvSpPr>
          <p:spPr>
            <a:xfrm>
              <a:off x="4870666" y="4832614"/>
              <a:ext cx="164572" cy="1645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20D07FB-1D50-4DB8-8674-05B0E36B6F23}"/>
                </a:ext>
              </a:extLst>
            </p:cNvPr>
            <p:cNvSpPr/>
            <p:nvPr/>
          </p:nvSpPr>
          <p:spPr>
            <a:xfrm>
              <a:off x="7406965" y="3311475"/>
              <a:ext cx="262858" cy="2816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97FDC56-52B1-43A3-85C6-D0430CF23249}"/>
                </a:ext>
              </a:extLst>
            </p:cNvPr>
            <p:cNvSpPr/>
            <p:nvPr/>
          </p:nvSpPr>
          <p:spPr>
            <a:xfrm>
              <a:off x="7185974" y="3235344"/>
              <a:ext cx="164572" cy="1645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60529B3-0D97-4DBC-94C4-3C899B153554}"/>
                </a:ext>
              </a:extLst>
            </p:cNvPr>
            <p:cNvSpPr/>
            <p:nvPr/>
          </p:nvSpPr>
          <p:spPr>
            <a:xfrm>
              <a:off x="5773767" y="3726087"/>
              <a:ext cx="993380" cy="106439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92" name="직선 화살표 연결선 991">
              <a:extLst>
                <a:ext uri="{FF2B5EF4-FFF2-40B4-BE49-F238E27FC236}">
                  <a16:creationId xmlns:a16="http://schemas.microsoft.com/office/drawing/2014/main" id="{2A447172-FF91-49A8-8FB6-57C4ECAD9C43}"/>
                </a:ext>
              </a:extLst>
            </p:cNvPr>
            <p:cNvCxnSpPr>
              <a:cxnSpLocks/>
              <a:stCxn id="31" idx="3"/>
              <a:endCxn id="994" idx="1"/>
            </p:cNvCxnSpPr>
            <p:nvPr/>
          </p:nvCxnSpPr>
          <p:spPr>
            <a:xfrm>
              <a:off x="6767147" y="4258284"/>
              <a:ext cx="140131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4" name="TextBox 993">
              <a:extLst>
                <a:ext uri="{FF2B5EF4-FFF2-40B4-BE49-F238E27FC236}">
                  <a16:creationId xmlns:a16="http://schemas.microsoft.com/office/drawing/2014/main" id="{C5A128E8-7DAC-4323-B9D4-1A83CC05C197}"/>
                </a:ext>
              </a:extLst>
            </p:cNvPr>
            <p:cNvSpPr txBox="1"/>
            <p:nvPr/>
          </p:nvSpPr>
          <p:spPr>
            <a:xfrm>
              <a:off x="8168457" y="3965896"/>
              <a:ext cx="12602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프로필 사진</a:t>
              </a:r>
              <a:endPara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l"/>
              <a:r>
                <a:rPr lang="ko-KR" altLang="en-US" sz="1600" b="1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설정 가능</a:t>
              </a:r>
            </a:p>
          </p:txBody>
        </p:sp>
      </p:grpSp>
      <p:pic>
        <p:nvPicPr>
          <p:cNvPr id="998" name="그림 997">
            <a:extLst>
              <a:ext uri="{FF2B5EF4-FFF2-40B4-BE49-F238E27FC236}">
                <a16:creationId xmlns:a16="http://schemas.microsoft.com/office/drawing/2014/main" id="{45B4E5F1-7C38-4275-8144-781EDF3DC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0868" y="3842897"/>
            <a:ext cx="3991532" cy="2476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99" name="TextBox 998">
            <a:extLst>
              <a:ext uri="{FF2B5EF4-FFF2-40B4-BE49-F238E27FC236}">
                <a16:creationId xmlns:a16="http://schemas.microsoft.com/office/drawing/2014/main" id="{6CE23C62-80B0-4B3E-8ACD-080374F00AAB}"/>
              </a:ext>
            </a:extLst>
          </p:cNvPr>
          <p:cNvSpPr txBox="1"/>
          <p:nvPr/>
        </p:nvSpPr>
        <p:spPr>
          <a:xfrm>
            <a:off x="12093232" y="6546037"/>
            <a:ext cx="2606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회원가입 후 첫 로그인 시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이메일 인증이 필요합니다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267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3400" y="557819"/>
            <a:ext cx="4657494" cy="22797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5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목차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70568" y="2971341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91743" y="4714214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92399" y="3948655"/>
            <a:ext cx="2417927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프로젝트 개요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29200" y="7330282"/>
            <a:ext cx="2892975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자료구조 활용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17472" y="3020858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04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+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16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목차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A4CA9658-43E6-4A02-BC25-8245720EEA15}"/>
              </a:ext>
            </a:extLst>
          </p:cNvPr>
          <p:cNvSpPr txBox="1"/>
          <p:nvPr/>
        </p:nvSpPr>
        <p:spPr>
          <a:xfrm>
            <a:off x="10117469" y="6362700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06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9267ECFA-18FE-468C-978F-A36275DBA61D}"/>
              </a:ext>
            </a:extLst>
          </p:cNvPr>
          <p:cNvSpPr txBox="1"/>
          <p:nvPr/>
        </p:nvSpPr>
        <p:spPr>
          <a:xfrm>
            <a:off x="10117471" y="5668082"/>
            <a:ext cx="2361520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시연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2018E0FF-1220-48FD-99A9-719CF8FBF2EE}"/>
              </a:ext>
            </a:extLst>
          </p:cNvPr>
          <p:cNvSpPr txBox="1"/>
          <p:nvPr/>
        </p:nvSpPr>
        <p:spPr>
          <a:xfrm>
            <a:off x="10130956" y="7330282"/>
            <a:ext cx="2408174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Q&amp;A</a:t>
            </a:r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295120FC-592B-44E6-89F3-2A016A1C2B6D}"/>
              </a:ext>
            </a:extLst>
          </p:cNvPr>
          <p:cNvSpPr txBox="1"/>
          <p:nvPr/>
        </p:nvSpPr>
        <p:spPr>
          <a:xfrm>
            <a:off x="5091741" y="6373722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03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4821661C-9A11-4C5C-81CB-A312D7F705C5}"/>
              </a:ext>
            </a:extLst>
          </p:cNvPr>
          <p:cNvSpPr txBox="1"/>
          <p:nvPr/>
        </p:nvSpPr>
        <p:spPr>
          <a:xfrm>
            <a:off x="5091743" y="5691528"/>
            <a:ext cx="2779111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제안 기능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A1366F5B-E918-4E56-8EFD-C2821E0837E1}"/>
              </a:ext>
            </a:extLst>
          </p:cNvPr>
          <p:cNvSpPr txBox="1"/>
          <p:nvPr/>
        </p:nvSpPr>
        <p:spPr>
          <a:xfrm>
            <a:off x="10117471" y="4716528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05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6" name="Object 20">
            <a:extLst>
              <a:ext uri="{FF2B5EF4-FFF2-40B4-BE49-F238E27FC236}">
                <a16:creationId xmlns:a16="http://schemas.microsoft.com/office/drawing/2014/main" id="{E86EE38F-5D48-46AE-86C4-E078175AC04B}"/>
              </a:ext>
            </a:extLst>
          </p:cNvPr>
          <p:cNvSpPr txBox="1"/>
          <p:nvPr/>
        </p:nvSpPr>
        <p:spPr>
          <a:xfrm>
            <a:off x="10117473" y="3981950"/>
            <a:ext cx="2779110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앱 사용법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D0C4DC63-8BEB-4590-97B0-40FDFCB8AFA6}"/>
              </a:ext>
            </a:extLst>
          </p:cNvPr>
          <p:cNvGrpSpPr/>
          <p:nvPr/>
        </p:nvGrpSpPr>
        <p:grpSpPr>
          <a:xfrm rot="16200000">
            <a:off x="5882762" y="5483277"/>
            <a:ext cx="6114933" cy="210507"/>
            <a:chOff x="5514438" y="9460571"/>
            <a:chExt cx="13133181" cy="164571"/>
          </a:xfrm>
        </p:grpSpPr>
        <p:pic>
          <p:nvPicPr>
            <p:cNvPr id="31" name="Object 2">
              <a:extLst>
                <a:ext uri="{FF2B5EF4-FFF2-40B4-BE49-F238E27FC236}">
                  <a16:creationId xmlns:a16="http://schemas.microsoft.com/office/drawing/2014/main" id="{676877D8-7F1F-4154-972A-7ABAEFD1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앱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메인화면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6825A4-98DA-4EB6-A2BD-E02BD4D4718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3159566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8611CB4-A22A-4CF5-96B7-D248A8746863}"/>
              </a:ext>
            </a:extLst>
          </p:cNvPr>
          <p:cNvSpPr/>
          <p:nvPr/>
        </p:nvSpPr>
        <p:spPr>
          <a:xfrm>
            <a:off x="6849696" y="7265236"/>
            <a:ext cx="3026979" cy="659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A337B-8824-4044-AB1B-F9580A8F1471}"/>
              </a:ext>
            </a:extLst>
          </p:cNvPr>
          <p:cNvSpPr txBox="1"/>
          <p:nvPr/>
        </p:nvSpPr>
        <p:spPr>
          <a:xfrm>
            <a:off x="10480415" y="7179336"/>
            <a:ext cx="3998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하단 네비게이션을 통해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정보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My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프로필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화면으로 전환할 수 있습니다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AEC2E2-4B7E-4734-B9ED-8C24DA82792B}"/>
              </a:ext>
            </a:extLst>
          </p:cNvPr>
          <p:cNvCxnSpPr>
            <a:stCxn id="32" idx="3"/>
            <a:endCxn id="14" idx="1"/>
          </p:cNvCxnSpPr>
          <p:nvPr/>
        </p:nvCxnSpPr>
        <p:spPr>
          <a:xfrm>
            <a:off x="9876675" y="7594835"/>
            <a:ext cx="6037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16">
            <a:extLst>
              <a:ext uri="{FF2B5EF4-FFF2-40B4-BE49-F238E27FC236}">
                <a16:creationId xmlns:a16="http://schemas.microsoft.com/office/drawing/2014/main" id="{6021334A-9867-4E4D-BF24-2ADEFFDC946E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앱 사용법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249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4783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앱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정보 화면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6825A4-98DA-4EB6-A2BD-E02BD4D4718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39158" y="3404504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4CF93EB-9EAA-4F25-939C-EEDD170E858C}"/>
              </a:ext>
            </a:extLst>
          </p:cNvPr>
          <p:cNvSpPr/>
          <p:nvPr/>
        </p:nvSpPr>
        <p:spPr>
          <a:xfrm>
            <a:off x="1377966" y="4238342"/>
            <a:ext cx="3200400" cy="297010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E9182B-6BE2-478E-9AC1-CC6154EBB25F}"/>
              </a:ext>
            </a:extLst>
          </p:cNvPr>
          <p:cNvSpPr/>
          <p:nvPr/>
        </p:nvSpPr>
        <p:spPr>
          <a:xfrm>
            <a:off x="1615358" y="4550238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1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9E0C42D-5AEE-4A89-BA46-C8E02828B864}"/>
              </a:ext>
            </a:extLst>
          </p:cNvPr>
          <p:cNvSpPr/>
          <p:nvPr/>
        </p:nvSpPr>
        <p:spPr>
          <a:xfrm>
            <a:off x="3017258" y="4550238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2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AE3533D-E80E-488D-AA49-DD0F92607F70}"/>
              </a:ext>
            </a:extLst>
          </p:cNvPr>
          <p:cNvSpPr/>
          <p:nvPr/>
        </p:nvSpPr>
        <p:spPr>
          <a:xfrm>
            <a:off x="3017258" y="5883738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4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BE1CA27-8092-45DD-A269-5499E8269C82}"/>
              </a:ext>
            </a:extLst>
          </p:cNvPr>
          <p:cNvSpPr/>
          <p:nvPr/>
        </p:nvSpPr>
        <p:spPr>
          <a:xfrm>
            <a:off x="1615358" y="5883738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3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4000DF-5D97-496F-B35B-34F0AD97CAC4}"/>
              </a:ext>
            </a:extLst>
          </p:cNvPr>
          <p:cNvSpPr/>
          <p:nvPr/>
        </p:nvSpPr>
        <p:spPr>
          <a:xfrm>
            <a:off x="5120782" y="4258733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1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6A34F6A-A9FC-4311-A014-5184E20A5220}"/>
              </a:ext>
            </a:extLst>
          </p:cNvPr>
          <p:cNvSpPr/>
          <p:nvPr/>
        </p:nvSpPr>
        <p:spPr>
          <a:xfrm>
            <a:off x="5120558" y="5053368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2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C02C194-03C5-4883-A95D-25DFBE721E27}"/>
              </a:ext>
            </a:extLst>
          </p:cNvPr>
          <p:cNvSpPr/>
          <p:nvPr/>
        </p:nvSpPr>
        <p:spPr>
          <a:xfrm>
            <a:off x="5120558" y="5843557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3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785FF8-A5CE-42B1-B5D9-7519830842EC}"/>
              </a:ext>
            </a:extLst>
          </p:cNvPr>
          <p:cNvSpPr/>
          <p:nvPr/>
        </p:nvSpPr>
        <p:spPr>
          <a:xfrm>
            <a:off x="5120558" y="6718877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4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29B07-76CF-4BE2-9319-E3F86AD2DB43}"/>
              </a:ext>
            </a:extLst>
          </p:cNvPr>
          <p:cNvSpPr txBox="1"/>
          <p:nvPr/>
        </p:nvSpPr>
        <p:spPr>
          <a:xfrm>
            <a:off x="5285354" y="4176188"/>
            <a:ext cx="2000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재료 정보를 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확인할 수 있습니다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AD6158-9F8E-4077-AE08-49E30A28994C}"/>
              </a:ext>
            </a:extLst>
          </p:cNvPr>
          <p:cNvSpPr txBox="1"/>
          <p:nvPr/>
        </p:nvSpPr>
        <p:spPr>
          <a:xfrm>
            <a:off x="5285354" y="4966377"/>
            <a:ext cx="3275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일반적으로 알려진 칵테일 레시피 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정보를 확인 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1AE5F2-4A83-4A10-B615-35B7ABE4D207}"/>
              </a:ext>
            </a:extLst>
          </p:cNvPr>
          <p:cNvSpPr txBox="1"/>
          <p:nvPr/>
        </p:nvSpPr>
        <p:spPr>
          <a:xfrm>
            <a:off x="5285354" y="5756566"/>
            <a:ext cx="2871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제조에 사용되는 장비 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정보를 확인 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0F8576-FB52-4551-8842-1B3530AEFB37}"/>
              </a:ext>
            </a:extLst>
          </p:cNvPr>
          <p:cNvSpPr txBox="1"/>
          <p:nvPr/>
        </p:nvSpPr>
        <p:spPr>
          <a:xfrm>
            <a:off x="5285354" y="6633746"/>
            <a:ext cx="2823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베이스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기주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및 </a:t>
            </a:r>
            <a:r>
              <a:rPr lang="ko-KR" altLang="en-US" sz="1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조주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기법을 확인 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58A5412-4A0F-48A1-952D-5BC7BF01005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049063" y="340264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06F0CC41-3F1F-4983-9FF6-85D793CB112C}"/>
              </a:ext>
            </a:extLst>
          </p:cNvPr>
          <p:cNvCxnSpPr>
            <a:stCxn id="19" idx="0"/>
            <a:endCxn id="34" idx="0"/>
          </p:cNvCxnSpPr>
          <p:nvPr/>
        </p:nvCxnSpPr>
        <p:spPr>
          <a:xfrm rot="5400000" flipH="1" flipV="1">
            <a:off x="6220504" y="281680"/>
            <a:ext cx="1147598" cy="7389519"/>
          </a:xfrm>
          <a:prstGeom prst="bentConnector3">
            <a:avLst>
              <a:gd name="adj1" fmla="val 11992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3B6CCB-73BA-4C06-99D4-8B2F6B232ECF}"/>
              </a:ext>
            </a:extLst>
          </p:cNvPr>
          <p:cNvSpPr/>
          <p:nvPr/>
        </p:nvSpPr>
        <p:spPr>
          <a:xfrm>
            <a:off x="9064179" y="3831059"/>
            <a:ext cx="2831813" cy="7673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848EC11-8C87-488C-BD5C-A65A967119D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420600" y="3383394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D351027-D1C8-46CB-BF5C-9B6D19A07090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1895992" y="4214718"/>
            <a:ext cx="52460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778C085-7144-4233-92E1-82F2128A61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8166" y="1284170"/>
            <a:ext cx="1603445" cy="16830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91C355-F535-4E05-BA22-626A33563A00}"/>
              </a:ext>
            </a:extLst>
          </p:cNvPr>
          <p:cNvSpPr/>
          <p:nvPr/>
        </p:nvSpPr>
        <p:spPr>
          <a:xfrm>
            <a:off x="11523785" y="3410160"/>
            <a:ext cx="372208" cy="388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48AF507-0B88-4880-BBFB-96481337C333}"/>
              </a:ext>
            </a:extLst>
          </p:cNvPr>
          <p:cNvCxnSpPr>
            <a:cxnSpLocks/>
            <a:stCxn id="43" idx="0"/>
            <a:endCxn id="40" idx="2"/>
          </p:cNvCxnSpPr>
          <p:nvPr/>
        </p:nvCxnSpPr>
        <p:spPr>
          <a:xfrm flipV="1">
            <a:off x="11709889" y="2967176"/>
            <a:ext cx="0" cy="4429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6E9DD07-A493-4132-812F-273203A304B1}"/>
              </a:ext>
            </a:extLst>
          </p:cNvPr>
          <p:cNvSpPr txBox="1"/>
          <p:nvPr/>
        </p:nvSpPr>
        <p:spPr>
          <a:xfrm>
            <a:off x="12664657" y="1738183"/>
            <a:ext cx="1931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도수 및 이름순으로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 목록 정렬이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F3F36E-D09D-44F1-B3BE-B258FA23919C}"/>
              </a:ext>
            </a:extLst>
          </p:cNvPr>
          <p:cNvSpPr/>
          <p:nvPr/>
        </p:nvSpPr>
        <p:spPr>
          <a:xfrm>
            <a:off x="14935200" y="3395506"/>
            <a:ext cx="372208" cy="388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21088BC-4FF8-4C95-B8F7-45742B7878D0}"/>
              </a:ext>
            </a:extLst>
          </p:cNvPr>
          <p:cNvCxnSpPr>
            <a:cxnSpLocks/>
            <a:stCxn id="47" idx="3"/>
            <a:endCxn id="55" idx="1"/>
          </p:cNvCxnSpPr>
          <p:nvPr/>
        </p:nvCxnSpPr>
        <p:spPr>
          <a:xfrm flipV="1">
            <a:off x="15307408" y="3589564"/>
            <a:ext cx="23739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626EC44-23E8-4B85-BD46-285F9CFAD408}"/>
              </a:ext>
            </a:extLst>
          </p:cNvPr>
          <p:cNvSpPr txBox="1"/>
          <p:nvPr/>
        </p:nvSpPr>
        <p:spPr>
          <a:xfrm>
            <a:off x="15544800" y="3297176"/>
            <a:ext cx="1263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즐겨찾기가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7" name="Object 16">
            <a:extLst>
              <a:ext uri="{FF2B5EF4-FFF2-40B4-BE49-F238E27FC236}">
                <a16:creationId xmlns:a16="http://schemas.microsoft.com/office/drawing/2014/main" id="{6A63EB99-DF83-41E0-B099-0BC59D167166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앱 사용법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830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앱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4170730" cy="55486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칵테일 레시피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D539D3-D190-4B7C-9A74-07D8E9BC38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2104" y="30861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FE462BB-AC60-4C96-9F6C-BFB73A68657F}"/>
              </a:ext>
            </a:extLst>
          </p:cNvPr>
          <p:cNvSpPr/>
          <p:nvPr/>
        </p:nvSpPr>
        <p:spPr>
          <a:xfrm>
            <a:off x="1528428" y="3688556"/>
            <a:ext cx="1197188" cy="1134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33C4EA-33C9-4828-A69E-DCFDA7CCF313}"/>
              </a:ext>
            </a:extLst>
          </p:cNvPr>
          <p:cNvSpPr/>
          <p:nvPr/>
        </p:nvSpPr>
        <p:spPr>
          <a:xfrm>
            <a:off x="1527436" y="4858384"/>
            <a:ext cx="1197188" cy="2633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32A9B5-49F7-443A-B365-EA5D3F580506}"/>
              </a:ext>
            </a:extLst>
          </p:cNvPr>
          <p:cNvSpPr/>
          <p:nvPr/>
        </p:nvSpPr>
        <p:spPr>
          <a:xfrm>
            <a:off x="2885374" y="3688556"/>
            <a:ext cx="1167880" cy="14331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165D028-56D2-48C0-B7A4-3A8F0DE44219}"/>
              </a:ext>
            </a:extLst>
          </p:cNvPr>
          <p:cNvCxnSpPr>
            <a:cxnSpLocks/>
            <a:stCxn id="32" idx="2"/>
            <a:endCxn id="20" idx="0"/>
          </p:cNvCxnSpPr>
          <p:nvPr/>
        </p:nvCxnSpPr>
        <p:spPr>
          <a:xfrm>
            <a:off x="2126030" y="5121703"/>
            <a:ext cx="0" cy="44008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8EDA2EC-8E2D-4B4C-81D8-DF0B25C4F83E}"/>
              </a:ext>
            </a:extLst>
          </p:cNvPr>
          <p:cNvSpPr txBox="1"/>
          <p:nvPr/>
        </p:nvSpPr>
        <p:spPr>
          <a:xfrm>
            <a:off x="1192120" y="5561788"/>
            <a:ext cx="1867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레시피의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공유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편집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삭제가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53CD878-C8CB-4287-9F11-3A9A9CDB0221}"/>
              </a:ext>
            </a:extLst>
          </p:cNvPr>
          <p:cNvCxnSpPr>
            <a:cxnSpLocks/>
            <a:stCxn id="29" idx="0"/>
            <a:endCxn id="50" idx="0"/>
          </p:cNvCxnSpPr>
          <p:nvPr/>
        </p:nvCxnSpPr>
        <p:spPr>
          <a:xfrm rot="5400000" flipH="1" flipV="1">
            <a:off x="7159183" y="-1946061"/>
            <a:ext cx="602456" cy="10666778"/>
          </a:xfrm>
          <a:prstGeom prst="bentConnector3">
            <a:avLst>
              <a:gd name="adj1" fmla="val 2021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89EE5B40-0BAF-441D-AA0A-78B6B099BEE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3800" y="30861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8B6B988C-72F0-4AC9-A89C-5CA736789140}"/>
              </a:ext>
            </a:extLst>
          </p:cNvPr>
          <p:cNvGrpSpPr/>
          <p:nvPr/>
        </p:nvGrpSpPr>
        <p:grpSpPr>
          <a:xfrm>
            <a:off x="6233780" y="2628900"/>
            <a:ext cx="3062620" cy="6770077"/>
            <a:chOff x="4923744" y="2628900"/>
            <a:chExt cx="3062620" cy="677007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4613ACA-80F4-4613-80AA-1C5BFF1FF674}"/>
                </a:ext>
              </a:extLst>
            </p:cNvPr>
            <p:cNvGrpSpPr/>
            <p:nvPr/>
          </p:nvGrpSpPr>
          <p:grpSpPr>
            <a:xfrm>
              <a:off x="5102470" y="2648972"/>
              <a:ext cx="2880000" cy="6732420"/>
              <a:chOff x="5181600" y="2525880"/>
              <a:chExt cx="2880000" cy="6732420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8F32701-2B74-437C-8B98-57092BDFDDF2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81600" y="2525880"/>
                <a:ext cx="2880000" cy="46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E8F3E0B4-2EC3-4A21-BB66-F053D0B28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81600" y="7145947"/>
                <a:ext cx="2880000" cy="21123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7969A1F-A65E-4BBE-8B0F-F36959D6E955}"/>
                </a:ext>
              </a:extLst>
            </p:cNvPr>
            <p:cNvSpPr/>
            <p:nvPr/>
          </p:nvSpPr>
          <p:spPr>
            <a:xfrm>
              <a:off x="5147927" y="5230141"/>
              <a:ext cx="2765149" cy="416883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4E66635-853A-40BE-8A70-3D47AF17257E}"/>
                </a:ext>
              </a:extLst>
            </p:cNvPr>
            <p:cNvSpPr/>
            <p:nvPr/>
          </p:nvSpPr>
          <p:spPr>
            <a:xfrm>
              <a:off x="4923744" y="5125515"/>
              <a:ext cx="164572" cy="164572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2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5AB5ABCF-83D8-41D8-9AAD-AE3809083EF2}"/>
                </a:ext>
              </a:extLst>
            </p:cNvPr>
            <p:cNvSpPr/>
            <p:nvPr/>
          </p:nvSpPr>
          <p:spPr>
            <a:xfrm>
              <a:off x="5460548" y="3222756"/>
              <a:ext cx="164572" cy="164572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1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7359392-ED9A-4542-B629-D3CFB31F93BF}"/>
                </a:ext>
              </a:extLst>
            </p:cNvPr>
            <p:cNvSpPr/>
            <p:nvPr/>
          </p:nvSpPr>
          <p:spPr>
            <a:xfrm>
              <a:off x="5703370" y="3282460"/>
              <a:ext cx="1638206" cy="17045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6FE83CA-00C8-408F-A47E-060EEB49F839}"/>
                </a:ext>
              </a:extLst>
            </p:cNvPr>
            <p:cNvSpPr/>
            <p:nvPr/>
          </p:nvSpPr>
          <p:spPr>
            <a:xfrm>
              <a:off x="7455428" y="2628900"/>
              <a:ext cx="164572" cy="164572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3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191AA65-A781-4D61-B94F-9789803DDD24}"/>
                </a:ext>
              </a:extLst>
            </p:cNvPr>
            <p:cNvSpPr/>
            <p:nvPr/>
          </p:nvSpPr>
          <p:spPr>
            <a:xfrm>
              <a:off x="7644188" y="2662124"/>
              <a:ext cx="342176" cy="356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BBA14D3-7C5B-4ACA-BB84-B5329CF5C8D7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4053254" y="4405130"/>
            <a:ext cx="231925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16">
            <a:extLst>
              <a:ext uri="{FF2B5EF4-FFF2-40B4-BE49-F238E27FC236}">
                <a16:creationId xmlns:a16="http://schemas.microsoft.com/office/drawing/2014/main" id="{523D6653-4287-4671-8C12-C267042A2F1C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앱 사용법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746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23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98481" y="75259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앱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570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A469F3-0730-4EE7-9B6C-2B30C75493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2104" y="31623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5DFB4A-B38A-4587-8535-A411DCF380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31623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F5CDF0-4762-4298-8629-157869CCA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3174" y="2883652"/>
            <a:ext cx="2880000" cy="5485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5D14E0-CCF3-4FA4-9D28-5A70501B8D46}"/>
              </a:ext>
            </a:extLst>
          </p:cNvPr>
          <p:cNvSpPr/>
          <p:nvPr/>
        </p:nvSpPr>
        <p:spPr>
          <a:xfrm>
            <a:off x="1524000" y="4610100"/>
            <a:ext cx="256442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A9D8E1-0453-4763-9DF7-7A17BF8C0C1B}"/>
              </a:ext>
            </a:extLst>
          </p:cNvPr>
          <p:cNvSpPr/>
          <p:nvPr/>
        </p:nvSpPr>
        <p:spPr>
          <a:xfrm>
            <a:off x="3581400" y="3789195"/>
            <a:ext cx="369820" cy="2033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C5A44A1-36D9-4F3D-9703-B9156E2EF4ED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3951220" y="3890885"/>
            <a:ext cx="145898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E74813C-FAFE-4926-9CE3-C6F1FAF52EEE}"/>
              </a:ext>
            </a:extLst>
          </p:cNvPr>
          <p:cNvCxnSpPr>
            <a:cxnSpLocks/>
            <a:stCxn id="14" idx="0"/>
            <a:endCxn id="13" idx="0"/>
          </p:cNvCxnSpPr>
          <p:nvPr/>
        </p:nvCxnSpPr>
        <p:spPr>
          <a:xfrm rot="5400000" flipH="1" flipV="1">
            <a:off x="5951469" y="-261605"/>
            <a:ext cx="1726448" cy="8016962"/>
          </a:xfrm>
          <a:prstGeom prst="bentConnector3">
            <a:avLst>
              <a:gd name="adj1" fmla="val 11324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F5CC6A-AC29-4DE3-9556-78D68471D94F}"/>
              </a:ext>
            </a:extLst>
          </p:cNvPr>
          <p:cNvSpPr/>
          <p:nvPr/>
        </p:nvSpPr>
        <p:spPr>
          <a:xfrm>
            <a:off x="5410201" y="4467071"/>
            <a:ext cx="2872154" cy="403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44F1961C-2B8F-4750-A752-E70A43AACD84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8282355" y="4669005"/>
            <a:ext cx="110081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B2031085-72A7-401A-923B-695A1061C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98200" y="6907685"/>
            <a:ext cx="2880000" cy="1461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0676F3-6C5B-4BD9-B574-0D11E9384FDC}"/>
              </a:ext>
            </a:extLst>
          </p:cNvPr>
          <p:cNvSpPr/>
          <p:nvPr/>
        </p:nvSpPr>
        <p:spPr>
          <a:xfrm>
            <a:off x="10058400" y="7429500"/>
            <a:ext cx="1524000" cy="4128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C7A6B2-B227-433B-AE36-262322FA4972}"/>
              </a:ext>
            </a:extLst>
          </p:cNvPr>
          <p:cNvSpPr/>
          <p:nvPr/>
        </p:nvSpPr>
        <p:spPr>
          <a:xfrm>
            <a:off x="9383174" y="7962900"/>
            <a:ext cx="2880000" cy="4648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B22872A7-EC92-48F3-8C4C-6B90DFBF421C}"/>
              </a:ext>
            </a:extLst>
          </p:cNvPr>
          <p:cNvCxnSpPr>
            <a:stCxn id="31" idx="2"/>
            <a:endCxn id="28" idx="2"/>
          </p:cNvCxnSpPr>
          <p:nvPr/>
        </p:nvCxnSpPr>
        <p:spPr>
          <a:xfrm rot="5400000" flipH="1" flipV="1">
            <a:off x="12701237" y="6490799"/>
            <a:ext cx="58900" cy="3815026"/>
          </a:xfrm>
          <a:prstGeom prst="bentConnector3">
            <a:avLst>
              <a:gd name="adj1" fmla="val -38811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FCC2E9E-B5FA-4B83-A5D0-D57F84031288}"/>
              </a:ext>
            </a:extLst>
          </p:cNvPr>
          <p:cNvSpPr txBox="1"/>
          <p:nvPr/>
        </p:nvSpPr>
        <p:spPr>
          <a:xfrm>
            <a:off x="12263174" y="5523588"/>
            <a:ext cx="1931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추천 및 </a:t>
            </a:r>
            <a:r>
              <a:rPr lang="ko-KR" altLang="en-US" sz="1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즐겨찾기가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C72D2F4-C180-41E0-8861-F6946DBC10E2}"/>
              </a:ext>
            </a:extLst>
          </p:cNvPr>
          <p:cNvCxnSpPr>
            <a:stCxn id="30" idx="3"/>
            <a:endCxn id="38" idx="1"/>
          </p:cNvCxnSpPr>
          <p:nvPr/>
        </p:nvCxnSpPr>
        <p:spPr>
          <a:xfrm flipV="1">
            <a:off x="11582400" y="5815976"/>
            <a:ext cx="680774" cy="181992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0D988E6-E722-4DF9-AE80-C18EEDDA9A45}"/>
              </a:ext>
            </a:extLst>
          </p:cNvPr>
          <p:cNvSpPr/>
          <p:nvPr/>
        </p:nvSpPr>
        <p:spPr>
          <a:xfrm>
            <a:off x="15743898" y="6916537"/>
            <a:ext cx="326623" cy="337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23D8DDB-F2CA-4F23-B0CA-900E775C01D7}"/>
              </a:ext>
            </a:extLst>
          </p:cNvPr>
          <p:cNvCxnSpPr>
            <a:cxnSpLocks/>
            <a:stCxn id="65" idx="0"/>
            <a:endCxn id="66" idx="2"/>
          </p:cNvCxnSpPr>
          <p:nvPr/>
        </p:nvCxnSpPr>
        <p:spPr>
          <a:xfrm flipH="1" flipV="1">
            <a:off x="15907209" y="6516816"/>
            <a:ext cx="1" cy="3997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BDEC4D9-FD2D-4AC7-94B5-E67ECFFC01E8}"/>
              </a:ext>
            </a:extLst>
          </p:cNvPr>
          <p:cNvSpPr txBox="1"/>
          <p:nvPr/>
        </p:nvSpPr>
        <p:spPr>
          <a:xfrm>
            <a:off x="15277069" y="5932041"/>
            <a:ext cx="1260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댓글 삭제가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E10750C-5F5A-4777-A3E8-17C3847C2298}"/>
              </a:ext>
            </a:extLst>
          </p:cNvPr>
          <p:cNvSpPr txBox="1"/>
          <p:nvPr/>
        </p:nvSpPr>
        <p:spPr>
          <a:xfrm>
            <a:off x="12205621" y="8753986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댓글작성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882C4C1A-2FF0-42C3-97C6-9C9BEC63A4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87200" y="2923885"/>
            <a:ext cx="309407" cy="297031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B76C38B9-ED2D-49F2-9A4A-DCD9A8A59B26}"/>
              </a:ext>
            </a:extLst>
          </p:cNvPr>
          <p:cNvSpPr/>
          <p:nvPr/>
        </p:nvSpPr>
        <p:spPr>
          <a:xfrm>
            <a:off x="11887200" y="2901237"/>
            <a:ext cx="326623" cy="337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49A0E75-14F2-4B1D-80DE-986CB17F50B7}"/>
              </a:ext>
            </a:extLst>
          </p:cNvPr>
          <p:cNvCxnSpPr>
            <a:cxnSpLocks/>
            <a:stCxn id="70" idx="3"/>
            <a:endCxn id="74" idx="1"/>
          </p:cNvCxnSpPr>
          <p:nvPr/>
        </p:nvCxnSpPr>
        <p:spPr>
          <a:xfrm flipV="1">
            <a:off x="12213823" y="3069766"/>
            <a:ext cx="37492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20A45C1-B485-46C3-9486-DA33E08D1C2E}"/>
              </a:ext>
            </a:extLst>
          </p:cNvPr>
          <p:cNvSpPr txBox="1"/>
          <p:nvPr/>
        </p:nvSpPr>
        <p:spPr>
          <a:xfrm>
            <a:off x="12588745" y="2654267"/>
            <a:ext cx="2202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본인의 게시글인 경우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삭제 또는 수정이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4" name="Object 16">
            <a:extLst>
              <a:ext uri="{FF2B5EF4-FFF2-40B4-BE49-F238E27FC236}">
                <a16:creationId xmlns:a16="http://schemas.microsoft.com/office/drawing/2014/main" id="{FCB36708-96E8-4672-8A23-9467FB99801A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앱 사용법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17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98481" y="75259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앱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570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프로필 화면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DAEC0-5613-4315-B502-6E5A0727D2C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3344987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845ECA-D705-49A9-915B-700568F25DEF}"/>
              </a:ext>
            </a:extLst>
          </p:cNvPr>
          <p:cNvSpPr/>
          <p:nvPr/>
        </p:nvSpPr>
        <p:spPr>
          <a:xfrm>
            <a:off x="1837593" y="3940089"/>
            <a:ext cx="1192319" cy="12034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3408B8-ECB1-456E-8364-F4CE3C4A0A6B}"/>
              </a:ext>
            </a:extLst>
          </p:cNvPr>
          <p:cNvSpPr/>
          <p:nvPr/>
        </p:nvSpPr>
        <p:spPr>
          <a:xfrm>
            <a:off x="3743305" y="3930162"/>
            <a:ext cx="219095" cy="2227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18D1B1-F5E2-46DE-9508-49ABD2DB7EEF}"/>
              </a:ext>
            </a:extLst>
          </p:cNvPr>
          <p:cNvSpPr/>
          <p:nvPr/>
        </p:nvSpPr>
        <p:spPr>
          <a:xfrm>
            <a:off x="3073872" y="4879731"/>
            <a:ext cx="624255" cy="2227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01F010-C9BD-4854-AA2B-496C659888AD}"/>
              </a:ext>
            </a:extLst>
          </p:cNvPr>
          <p:cNvSpPr/>
          <p:nvPr/>
        </p:nvSpPr>
        <p:spPr>
          <a:xfrm>
            <a:off x="3732018" y="4879731"/>
            <a:ext cx="624255" cy="22273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7520B8-CE41-435B-9414-C5F1B14FF5B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425800" y="3344987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1CD6F9-2D11-4C2A-8AB2-E76CD9BADB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8536" y="6275343"/>
            <a:ext cx="2880000" cy="1321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D7C8E7-F8A6-4659-B059-F84983FDB6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8358" y="3344987"/>
            <a:ext cx="2880000" cy="29486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6A4665E-3B1E-4ABD-8370-941A40A778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8536" y="3344987"/>
            <a:ext cx="2880000" cy="25983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1237D1E-DE46-42D6-949A-E28FAF75D2CD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4356273" y="4991100"/>
            <a:ext cx="1069527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734B685-2BE2-4002-A4BF-86B7194510E8}"/>
              </a:ext>
            </a:extLst>
          </p:cNvPr>
          <p:cNvCxnSpPr>
            <a:cxnSpLocks/>
            <a:stCxn id="36" idx="1"/>
            <a:endCxn id="32" idx="0"/>
          </p:cNvCxnSpPr>
          <p:nvPr/>
        </p:nvCxnSpPr>
        <p:spPr>
          <a:xfrm rot="10800000" flipV="1">
            <a:off x="916391" y="4541795"/>
            <a:ext cx="921202" cy="56067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127877B-7FA8-4445-8F9E-BB326A7E8B26}"/>
              </a:ext>
            </a:extLst>
          </p:cNvPr>
          <p:cNvSpPr txBox="1"/>
          <p:nvPr/>
        </p:nvSpPr>
        <p:spPr>
          <a:xfrm>
            <a:off x="152400" y="5102469"/>
            <a:ext cx="15279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프로필 사진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확인 및 변경이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A67D6AC-1FC7-4F60-B6CA-7A87CC1EF817}"/>
              </a:ext>
            </a:extLst>
          </p:cNvPr>
          <p:cNvCxnSpPr>
            <a:cxnSpLocks/>
            <a:stCxn id="39" idx="0"/>
            <a:endCxn id="57" idx="2"/>
          </p:cNvCxnSpPr>
          <p:nvPr/>
        </p:nvCxnSpPr>
        <p:spPr>
          <a:xfrm flipH="1" flipV="1">
            <a:off x="3852852" y="3192250"/>
            <a:ext cx="1" cy="7379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364FDC6-C5EA-4270-B58F-8ADC38F92126}"/>
              </a:ext>
            </a:extLst>
          </p:cNvPr>
          <p:cNvSpPr txBox="1"/>
          <p:nvPr/>
        </p:nvSpPr>
        <p:spPr>
          <a:xfrm>
            <a:off x="3222711" y="2853696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닉네임 변경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4277E2B5-945C-4EB4-958F-3AC0DB41A4F9}"/>
              </a:ext>
            </a:extLst>
          </p:cNvPr>
          <p:cNvCxnSpPr>
            <a:cxnSpLocks/>
            <a:stCxn id="40" idx="0"/>
            <a:endCxn id="49" idx="2"/>
          </p:cNvCxnSpPr>
          <p:nvPr/>
        </p:nvCxnSpPr>
        <p:spPr>
          <a:xfrm rot="5400000" flipH="1" flipV="1">
            <a:off x="3745176" y="3949115"/>
            <a:ext cx="571440" cy="1289793"/>
          </a:xfrm>
          <a:prstGeom prst="bentConnector3">
            <a:avLst>
              <a:gd name="adj1" fmla="val 2230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68FB1A0-7255-4F40-AE0D-E8271C2EC447}"/>
              </a:ext>
            </a:extLst>
          </p:cNvPr>
          <p:cNvSpPr txBox="1"/>
          <p:nvPr/>
        </p:nvSpPr>
        <p:spPr>
          <a:xfrm>
            <a:off x="4179503" y="3969737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로그아웃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A0EDA1D-7B76-4850-8F8C-B3B381DFBF48}"/>
              </a:ext>
            </a:extLst>
          </p:cNvPr>
          <p:cNvSpPr txBox="1"/>
          <p:nvPr/>
        </p:nvSpPr>
        <p:spPr>
          <a:xfrm>
            <a:off x="6000819" y="7012104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계정 정보 관리가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D5C4164-A892-4F86-AFEC-E804869D08A1}"/>
              </a:ext>
            </a:extLst>
          </p:cNvPr>
          <p:cNvSpPr/>
          <p:nvPr/>
        </p:nvSpPr>
        <p:spPr>
          <a:xfrm>
            <a:off x="5585820" y="4804949"/>
            <a:ext cx="2567580" cy="18789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C8C41D5-EDF8-4A58-8139-86B8C90D7641}"/>
              </a:ext>
            </a:extLst>
          </p:cNvPr>
          <p:cNvCxnSpPr>
            <a:stCxn id="77" idx="2"/>
            <a:endCxn id="73" idx="0"/>
          </p:cNvCxnSpPr>
          <p:nvPr/>
        </p:nvCxnSpPr>
        <p:spPr>
          <a:xfrm flipH="1">
            <a:off x="6865800" y="6683917"/>
            <a:ext cx="3810" cy="32818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F918AAC-9C31-4D3A-9A1C-2B646821FE08}"/>
              </a:ext>
            </a:extLst>
          </p:cNvPr>
          <p:cNvSpPr/>
          <p:nvPr/>
        </p:nvSpPr>
        <p:spPr>
          <a:xfrm>
            <a:off x="1981200" y="5295900"/>
            <a:ext cx="2583430" cy="1491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8166AEB-E0B2-46F7-BCB7-B6E9D2713FFC}"/>
              </a:ext>
            </a:extLst>
          </p:cNvPr>
          <p:cNvCxnSpPr>
            <a:stCxn id="79" idx="2"/>
            <a:endCxn id="16" idx="2"/>
          </p:cNvCxnSpPr>
          <p:nvPr/>
        </p:nvCxnSpPr>
        <p:spPr>
          <a:xfrm rot="16200000" flipH="1">
            <a:off x="8295995" y="1764337"/>
            <a:ext cx="809461" cy="10855621"/>
          </a:xfrm>
          <a:prstGeom prst="bentConnector3">
            <a:avLst>
              <a:gd name="adj1" fmla="val 23903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FADF940-79CE-4E5A-A042-45D32605E76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10548358" y="6293684"/>
            <a:ext cx="19996" cy="2431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연결선: 꺾임 991">
            <a:extLst>
              <a:ext uri="{FF2B5EF4-FFF2-40B4-BE49-F238E27FC236}">
                <a16:creationId xmlns:a16="http://schemas.microsoft.com/office/drawing/2014/main" id="{AE6296EE-E743-4E35-BF51-FA24568223C5}"/>
              </a:ext>
            </a:extLst>
          </p:cNvPr>
          <p:cNvCxnSpPr>
            <a:cxnSpLocks/>
            <a:endCxn id="23" idx="1"/>
          </p:cNvCxnSpPr>
          <p:nvPr/>
        </p:nvCxnSpPr>
        <p:spPr>
          <a:xfrm rot="5400000" flipH="1" flipV="1">
            <a:off x="10476106" y="6512471"/>
            <a:ext cx="4080725" cy="34413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bject 16">
            <a:extLst>
              <a:ext uri="{FF2B5EF4-FFF2-40B4-BE49-F238E27FC236}">
                <a16:creationId xmlns:a16="http://schemas.microsoft.com/office/drawing/2014/main" id="{73F326FB-F359-46A0-814F-FB999B03A978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앱 사용법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585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시연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시연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221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시연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시연순서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시연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88527E-356B-4E1B-B8B1-93F479AB5839}"/>
              </a:ext>
            </a:extLst>
          </p:cNvPr>
          <p:cNvSpPr txBox="1"/>
          <p:nvPr/>
        </p:nvSpPr>
        <p:spPr>
          <a:xfrm>
            <a:off x="1981200" y="3034684"/>
            <a:ext cx="669927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회원가입 및 로그인</a:t>
            </a: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칵테일에 대한 각종 정보 확인</a:t>
            </a: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 생성 및 공유</a:t>
            </a: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</a:t>
            </a: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회원정보 조회 및 관리</a:t>
            </a: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73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2400" y="2071360"/>
            <a:ext cx="321764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06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Q&amp;A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27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시연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801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3570" y="655893"/>
            <a:ext cx="3180952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2021 / 11 / 22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7342" y="4988883"/>
            <a:ext cx="11756130" cy="17412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발표를 들어주셔서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팀프로젝트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2390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(7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) 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방구석낭만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28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00675" y="6158873"/>
            <a:ext cx="16113273" cy="32717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6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감사합니다 :)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72104" y="9734985"/>
            <a:ext cx="4571496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팀프로젝트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1 7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조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(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방구석낭만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)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최종보고서 발표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1001">
            <a:extLst>
              <a:ext uri="{FF2B5EF4-FFF2-40B4-BE49-F238E27FC236}">
                <a16:creationId xmlns:a16="http://schemas.microsoft.com/office/drawing/2014/main" id="{A752E6C7-4C71-4807-BE58-5E261462DF16}"/>
              </a:ext>
            </a:extLst>
          </p:cNvPr>
          <p:cNvGrpSpPr/>
          <p:nvPr/>
        </p:nvGrpSpPr>
        <p:grpSpPr>
          <a:xfrm>
            <a:off x="-4406407" y="9460571"/>
            <a:ext cx="15457143" cy="164571"/>
            <a:chOff x="-371429" y="9460571"/>
            <a:chExt cx="15457143" cy="164571"/>
          </a:xfrm>
        </p:grpSpPr>
        <p:pic>
          <p:nvPicPr>
            <p:cNvPr id="38" name="Object 2">
              <a:extLst>
                <a:ext uri="{FF2B5EF4-FFF2-40B4-BE49-F238E27FC236}">
                  <a16:creationId xmlns:a16="http://schemas.microsoft.com/office/drawing/2014/main" id="{0147FEC7-B170-4765-A0B1-E8BF5B1F4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팀 구성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그림 6" descr="밤에 밝은 하늘">
            <a:extLst>
              <a:ext uri="{FF2B5EF4-FFF2-40B4-BE49-F238E27FC236}">
                <a16:creationId xmlns:a16="http://schemas.microsoft.com/office/drawing/2014/main" id="{BE5176D7-9DBD-494D-A452-E98D47FEFB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0" r="46372"/>
          <a:stretch/>
        </p:blipFill>
        <p:spPr>
          <a:xfrm>
            <a:off x="11049000" y="-95250"/>
            <a:ext cx="5538884" cy="10477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0BDC31-0508-4113-8CB7-EE55F575AC4B}"/>
              </a:ext>
            </a:extLst>
          </p:cNvPr>
          <p:cNvSpPr txBox="1"/>
          <p:nvPr/>
        </p:nvSpPr>
        <p:spPr>
          <a:xfrm>
            <a:off x="1292898" y="7357291"/>
            <a:ext cx="1409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60182147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김병대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BA32-B4E8-4D23-B136-DF53BC82CDCA}"/>
              </a:ext>
            </a:extLst>
          </p:cNvPr>
          <p:cNvSpPr txBox="1"/>
          <p:nvPr/>
        </p:nvSpPr>
        <p:spPr>
          <a:xfrm>
            <a:off x="3059511" y="7357290"/>
            <a:ext cx="1361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60172132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김문희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8C9F4D-F386-456A-B1E1-4531553891FE}"/>
              </a:ext>
            </a:extLst>
          </p:cNvPr>
          <p:cNvSpPr txBox="1"/>
          <p:nvPr/>
        </p:nvSpPr>
        <p:spPr>
          <a:xfrm>
            <a:off x="4760401" y="7357288"/>
            <a:ext cx="1444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60182160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문민우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53E462-11D5-4774-94CC-412D11BF1AAA}"/>
              </a:ext>
            </a:extLst>
          </p:cNvPr>
          <p:cNvSpPr txBox="1"/>
          <p:nvPr/>
        </p:nvSpPr>
        <p:spPr>
          <a:xfrm>
            <a:off x="6510665" y="7357288"/>
            <a:ext cx="1420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60182192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위진영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9D06D8-DFAB-46AC-BDB5-024B8BF09639}"/>
              </a:ext>
            </a:extLst>
          </p:cNvPr>
          <p:cNvSpPr txBox="1"/>
          <p:nvPr/>
        </p:nvSpPr>
        <p:spPr>
          <a:xfrm>
            <a:off x="8236083" y="7357288"/>
            <a:ext cx="1446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60182234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최재희</a:t>
            </a:r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A04DFFF3-1432-4DB8-B940-A1B701F22762}"/>
              </a:ext>
            </a:extLst>
          </p:cNvPr>
          <p:cNvGrpSpPr/>
          <p:nvPr/>
        </p:nvGrpSpPr>
        <p:grpSpPr>
          <a:xfrm>
            <a:off x="1915387" y="3086100"/>
            <a:ext cx="752757" cy="703828"/>
            <a:chOff x="1410199" y="1581886"/>
            <a:chExt cx="752757" cy="703828"/>
          </a:xfrm>
        </p:grpSpPr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9E87675A-9406-4EFB-943D-1831C27DE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10199" y="1581886"/>
              <a:ext cx="752757" cy="703828"/>
            </a:xfrm>
            <a:prstGeom prst="rect">
              <a:avLst/>
            </a:prstGeom>
          </p:spPr>
        </p:pic>
      </p:grpSp>
      <p:sp>
        <p:nvSpPr>
          <p:cNvPr id="35" name="Object 6">
            <a:extLst>
              <a:ext uri="{FF2B5EF4-FFF2-40B4-BE49-F238E27FC236}">
                <a16:creationId xmlns:a16="http://schemas.microsoft.com/office/drawing/2014/main" id="{E1AA83A7-D2D4-4D9E-A39C-0E6490230124}"/>
              </a:ext>
            </a:extLst>
          </p:cNvPr>
          <p:cNvSpPr txBox="1"/>
          <p:nvPr/>
        </p:nvSpPr>
        <p:spPr>
          <a:xfrm>
            <a:off x="2743200" y="3789929"/>
            <a:ext cx="6172200" cy="7615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방구석에서 낭만을 꿈꾸는 사람들</a:t>
            </a:r>
            <a:endParaRPr lang="en-US" altLang="ko-KR" sz="3600" dirty="0">
              <a:solidFill>
                <a:srgbClr val="595959"/>
              </a:solidFill>
              <a:latin typeface="Cafe24 Dangdanghae" pitchFamily="2" charset="-127"/>
              <a:ea typeface="Cafe24 Dangdanghae" pitchFamily="2" charset="-127"/>
              <a:cs typeface="Cafe24 Dangdanghae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8A1C8-9B15-4822-B093-FF43835699CE}"/>
              </a:ext>
            </a:extLst>
          </p:cNvPr>
          <p:cNvSpPr txBox="1"/>
          <p:nvPr/>
        </p:nvSpPr>
        <p:spPr>
          <a:xfrm>
            <a:off x="2824237" y="5448300"/>
            <a:ext cx="470561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fe24 Dangdanghae" pitchFamily="2" charset="-127"/>
                <a:ea typeface="문체부 쓰기 정체" panose="02030609000101010101" pitchFamily="17" charset="-127"/>
                <a:cs typeface="Cafe24 Dangdanghae" pitchFamily="34" charset="0"/>
              </a:rPr>
              <a:t>방구석 낭만</a:t>
            </a:r>
            <a:endParaRPr lang="en-US" altLang="ko-KR" sz="6600" b="1" dirty="0">
              <a:solidFill>
                <a:schemeClr val="accent2">
                  <a:lumMod val="60000"/>
                  <a:lumOff val="40000"/>
                </a:schemeClr>
              </a:solidFill>
              <a:latin typeface="Cafe24 Dangdanghae" pitchFamily="2" charset="-127"/>
              <a:ea typeface="문체부 쓰기 정체" panose="02030609000101010101" pitchFamily="17" charset="-127"/>
              <a:cs typeface="Cafe24 Dangdanghae" pitchFamily="34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F91FC8E6-CFF2-4FD9-8825-D3712D73F266}"/>
              </a:ext>
            </a:extLst>
          </p:cNvPr>
          <p:cNvGrpSpPr/>
          <p:nvPr/>
        </p:nvGrpSpPr>
        <p:grpSpPr>
          <a:xfrm>
            <a:off x="1186026" y="8218063"/>
            <a:ext cx="8593376" cy="262920"/>
            <a:chOff x="-371429" y="9460571"/>
            <a:chExt cx="15457143" cy="164571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623E3EB3-A343-410E-81C4-0B1ADBF1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pic>
        <p:nvPicPr>
          <p:cNvPr id="29" name="그림 28" descr="야근 중 팀 빅풋">
            <a:extLst>
              <a:ext uri="{FF2B5EF4-FFF2-40B4-BE49-F238E27FC236}">
                <a16:creationId xmlns:a16="http://schemas.microsoft.com/office/drawing/2014/main" id="{71A9F2BF-357D-4220-BB4A-A90A96599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839" y="5364682"/>
            <a:ext cx="1409361" cy="1409361"/>
          </a:xfrm>
          <a:prstGeom prst="rect">
            <a:avLst/>
          </a:prstGeom>
        </p:spPr>
      </p:pic>
      <p:pic>
        <p:nvPicPr>
          <p:cNvPr id="37" name="그래픽 36" descr="단락 물결선 단색으로 채워진">
            <a:extLst>
              <a:ext uri="{FF2B5EF4-FFF2-40B4-BE49-F238E27FC236}">
                <a16:creationId xmlns:a16="http://schemas.microsoft.com/office/drawing/2014/main" id="{05446590-FCD7-4D1E-BD46-A5E6A29362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0659" y="54958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90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목적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A5FF03A-EF12-4E66-9F36-0045C4982080}"/>
              </a:ext>
            </a:extLst>
          </p:cNvPr>
          <p:cNvGrpSpPr/>
          <p:nvPr/>
        </p:nvGrpSpPr>
        <p:grpSpPr>
          <a:xfrm>
            <a:off x="2674087" y="3416814"/>
            <a:ext cx="11802177" cy="2564886"/>
            <a:chOff x="2705831" y="3655819"/>
            <a:chExt cx="11802177" cy="2564886"/>
          </a:xfrm>
        </p:grpSpPr>
        <p:pic>
          <p:nvPicPr>
            <p:cNvPr id="4" name="그래픽 3" descr="두루마리 단색으로 채워진">
              <a:extLst>
                <a:ext uri="{FF2B5EF4-FFF2-40B4-BE49-F238E27FC236}">
                  <a16:creationId xmlns:a16="http://schemas.microsoft.com/office/drawing/2014/main" id="{AE1C90BB-41EA-4D0A-A1D9-C39B1AE5C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4923" y="3655820"/>
              <a:ext cx="2564885" cy="2564885"/>
            </a:xfrm>
            <a:prstGeom prst="rect">
              <a:avLst/>
            </a:prstGeom>
          </p:spPr>
        </p:pic>
        <p:pic>
          <p:nvPicPr>
            <p:cNvPr id="11" name="그래픽 10" descr="코코넛 단색으로 채워진">
              <a:extLst>
                <a:ext uri="{FF2B5EF4-FFF2-40B4-BE49-F238E27FC236}">
                  <a16:creationId xmlns:a16="http://schemas.microsoft.com/office/drawing/2014/main" id="{B6A7B534-8B1B-4CA2-B1EF-BC6B0718D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05831" y="3655819"/>
              <a:ext cx="2564885" cy="2564885"/>
            </a:xfrm>
            <a:prstGeom prst="rect">
              <a:avLst/>
            </a:prstGeom>
          </p:spPr>
        </p:pic>
        <p:pic>
          <p:nvPicPr>
            <p:cNvPr id="20" name="그래픽 19" descr="공유 윤곽선">
              <a:extLst>
                <a:ext uri="{FF2B5EF4-FFF2-40B4-BE49-F238E27FC236}">
                  <a16:creationId xmlns:a16="http://schemas.microsoft.com/office/drawing/2014/main" id="{35562940-AA83-4A35-91B0-60325A550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943124" y="3655821"/>
              <a:ext cx="2564884" cy="2564884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29C9DFC-9CC6-45F1-9E48-97009993A7E6}"/>
              </a:ext>
            </a:extLst>
          </p:cNvPr>
          <p:cNvSpPr txBox="1"/>
          <p:nvPr/>
        </p:nvSpPr>
        <p:spPr>
          <a:xfrm>
            <a:off x="2062420" y="6982599"/>
            <a:ext cx="3788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세계 각국의 다양한 칵테일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레시피를 제공합니다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438F88-4BE9-4412-A19C-D98572A733F7}"/>
              </a:ext>
            </a:extLst>
          </p:cNvPr>
          <p:cNvSpPr txBox="1"/>
          <p:nvPr/>
        </p:nvSpPr>
        <p:spPr>
          <a:xfrm>
            <a:off x="6850451" y="6982600"/>
            <a:ext cx="3313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칵테일 레시피를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만들 수 있습니다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32EB28-C66F-464F-9F4A-1164454517D3}"/>
              </a:ext>
            </a:extLst>
          </p:cNvPr>
          <p:cNvSpPr txBox="1"/>
          <p:nvPr/>
        </p:nvSpPr>
        <p:spPr>
          <a:xfrm>
            <a:off x="11100326" y="6797932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커뮤니티를 통해 나만의 레시피를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다른 사람들과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공유하고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의견을 나눌 수 있습니다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BBD2065F-0A1E-4C8F-9BDF-688DC3EB212B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D612E82C-FC0C-42B7-BCEB-ED771CE8D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02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DAA7D0-7CF2-4E82-826E-7AE1D5BC280D}"/>
              </a:ext>
            </a:extLst>
          </p:cNvPr>
          <p:cNvSpPr txBox="1"/>
          <p:nvPr/>
        </p:nvSpPr>
        <p:spPr>
          <a:xfrm>
            <a:off x="5088069" y="2984123"/>
            <a:ext cx="10424649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칵테일에 대한 충분한 정보를 제공해야 한다</a:t>
            </a:r>
            <a:r>
              <a:rPr lang="en-US" altLang="ko-KR" sz="24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칵테일에 대한 기본적인 상식 및 배경 제공</a:t>
            </a: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보편적인 칵테일 레시피를 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20~40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가지 제공해야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재료 및 도구에 대한 정보를 제공해야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초보자도 나만의 레시피를 만들 수 있는 정보를 제공해야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1"/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사용자가 별도의 설명 없이도 앱 사용이 가능하여야 한다</a:t>
            </a:r>
            <a:r>
              <a:rPr lang="en-US" altLang="ko-KR" sz="24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직관적으로 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구성해야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간단한 이미지 또는 그래픽으로 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또는 정보를 표현해야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경험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(UX)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고려하여 사용자가 제품을 자연스럽게 사용 가능하도록 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 기능을 통해 사용자간 소통이 가능해야 한다</a:t>
            </a:r>
            <a:endParaRPr lang="en-US" altLang="ko-KR" sz="2400" b="1" u="sng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레시피를 공유할 수 있어야 한다</a:t>
            </a: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사용자간 질의응답이 가능해야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자유게시판을 통해 자유로운 글 작성이 가능해야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래픽 3" descr="신문 단색으로 채워진">
            <a:extLst>
              <a:ext uri="{FF2B5EF4-FFF2-40B4-BE49-F238E27FC236}">
                <a16:creationId xmlns:a16="http://schemas.microsoft.com/office/drawing/2014/main" id="{907A382B-5A83-4E03-A1F8-6A2103A13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8122" y="2984123"/>
            <a:ext cx="1295400" cy="1295400"/>
          </a:xfrm>
          <a:prstGeom prst="rect">
            <a:avLst/>
          </a:prstGeom>
        </p:spPr>
      </p:pic>
      <p:pic>
        <p:nvPicPr>
          <p:cNvPr id="10" name="그래픽 9" descr="모임 단색으로 채워진">
            <a:extLst>
              <a:ext uri="{FF2B5EF4-FFF2-40B4-BE49-F238E27FC236}">
                <a16:creationId xmlns:a16="http://schemas.microsoft.com/office/drawing/2014/main" id="{15C6C068-7A25-471C-B4E6-F366906D1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8121" y="6915045"/>
            <a:ext cx="1295400" cy="1295400"/>
          </a:xfrm>
          <a:prstGeom prst="rect">
            <a:avLst/>
          </a:prstGeom>
        </p:spPr>
      </p:pic>
      <p:pic>
        <p:nvPicPr>
          <p:cNvPr id="13" name="그래픽 12" descr="컴퍼스 단색으로 채워진">
            <a:extLst>
              <a:ext uri="{FF2B5EF4-FFF2-40B4-BE49-F238E27FC236}">
                <a16:creationId xmlns:a16="http://schemas.microsoft.com/office/drawing/2014/main" id="{0DEB7E7A-E01B-4B47-811D-E6599BDE7E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28122" y="5064496"/>
            <a:ext cx="1295399" cy="1295399"/>
          </a:xfrm>
          <a:prstGeom prst="rect">
            <a:avLst/>
          </a:prstGeom>
        </p:spPr>
      </p:pic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주안점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78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34050" y="2071360"/>
            <a:ext cx="306599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제안 기능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07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제안 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08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제안 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제안 기능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설계 및 구현 계획표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902BFB3-D375-47F3-885B-CD652E7A1A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005055" y="2919669"/>
            <a:ext cx="7341124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7E5A2D-3E01-4757-9325-A48BCF3D2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3087948"/>
            <a:ext cx="7340400" cy="506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43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제안 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제안 기능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54519" y="1800829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기능 요약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AB5A8A-37EA-4C38-915B-2CF996AC8F3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51838" y="3238782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96B5D9-864F-458C-8C6B-D3D5A2D6588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39600" y="32385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61AB94-1D3B-4888-95F2-C739CB28F4D7}"/>
              </a:ext>
            </a:extLst>
          </p:cNvPr>
          <p:cNvSpPr txBox="1"/>
          <p:nvPr/>
        </p:nvSpPr>
        <p:spPr>
          <a:xfrm>
            <a:off x="3350414" y="8316893"/>
            <a:ext cx="2202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로그인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회원가입 기능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74B93DA-149C-4817-B4A0-A01CF561EB8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03588" y="32385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31FC2F-9933-49CD-B669-F2CDFD8B5100}"/>
              </a:ext>
            </a:extLst>
          </p:cNvPr>
          <p:cNvSpPr txBox="1"/>
          <p:nvPr/>
        </p:nvSpPr>
        <p:spPr>
          <a:xfrm>
            <a:off x="8978607" y="8070670"/>
            <a:ext cx="17299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정보 리스트 제공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정렬 기능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즐겨찾기 기능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DFC8C0D-2027-4E14-BBFB-048775C129D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436200" y="32385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101A60-D7B9-47B0-92EA-80A49F08F785}"/>
              </a:ext>
            </a:extLst>
          </p:cNvPr>
          <p:cNvSpPr txBox="1"/>
          <p:nvPr/>
        </p:nvSpPr>
        <p:spPr>
          <a:xfrm>
            <a:off x="12673787" y="8193782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 제작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관리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 공유</a:t>
            </a:r>
          </a:p>
        </p:txBody>
      </p:sp>
    </p:spTree>
    <p:extLst>
      <p:ext uri="{BB962C8B-B14F-4D97-AF65-F5344CB8AC3E}">
        <p14:creationId xmlns:p14="http://schemas.microsoft.com/office/powerpoint/2010/main" val="970238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0070C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b="1" dirty="0" smtClean="0">
            <a:latin typeface="S-Core Dream 4 Regular" panose="020B0503030302020204" pitchFamily="34" charset="-127"/>
            <a:ea typeface="S-Core Dream 4 Regular" panose="020B0503030302020204" pitchFamily="34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779</Words>
  <Application>Microsoft Office PowerPoint</Application>
  <PresentationFormat>사용자 지정</PresentationFormat>
  <Paragraphs>303</Paragraphs>
  <Slides>28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Cafe24 Dangdanghae</vt:lpstr>
      <vt:lpstr>S-Core Dream 4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김병대</cp:lastModifiedBy>
  <cp:revision>796</cp:revision>
  <dcterms:created xsi:type="dcterms:W3CDTF">2021-09-24T17:15:04Z</dcterms:created>
  <dcterms:modified xsi:type="dcterms:W3CDTF">2021-11-22T04:29:36Z</dcterms:modified>
</cp:coreProperties>
</file>